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usso One" charset="1" panose="02000503050000020004"/>
      <p:regular r:id="rId10"/>
    </p:embeddedFont>
    <p:embeddedFont>
      <p:font typeface="Inter" charset="1" panose="020B0502030000000004"/>
      <p:regular r:id="rId11"/>
    </p:embeddedFont>
    <p:embeddedFont>
      <p:font typeface="Inter Bold" charset="1" panose="020B0802030000000004"/>
      <p:regular r:id="rId12"/>
    </p:embeddedFont>
    <p:embeddedFont>
      <p:font typeface="Inter Italics" charset="1" panose="020B0502030000000004"/>
      <p:regular r:id="rId13"/>
    </p:embeddedFont>
    <p:embeddedFont>
      <p:font typeface="Inter Bold Italics" charset="1" panose="020B0802030000000004"/>
      <p:regular r:id="rId14"/>
    </p:embeddedFont>
    <p:embeddedFont>
      <p:font typeface="Inter Thin" charset="1" panose="020B0A02050000000004"/>
      <p:regular r:id="rId15"/>
    </p:embeddedFont>
    <p:embeddedFont>
      <p:font typeface="Inter Thin Italics" charset="1" panose="020B0A02050000000004"/>
      <p:regular r:id="rId16"/>
    </p:embeddedFont>
    <p:embeddedFont>
      <p:font typeface="Inter Extra-Light" charset="1" panose="02000503000000020004"/>
      <p:regular r:id="rId17"/>
    </p:embeddedFont>
    <p:embeddedFont>
      <p:font typeface="Inter Light" charset="1" panose="02000503000000020004"/>
      <p:regular r:id="rId18"/>
    </p:embeddedFont>
    <p:embeddedFont>
      <p:font typeface="Inter Medium" charset="1" panose="02000503000000020004"/>
      <p:regular r:id="rId19"/>
    </p:embeddedFont>
    <p:embeddedFont>
      <p:font typeface="Inter Semi-Bold" charset="1" panose="02000503000000020004"/>
      <p:regular r:id="rId20"/>
    </p:embeddedFont>
    <p:embeddedFont>
      <p:font typeface="Inter Ultra-Bold" charset="1" panose="02000503000000020004"/>
      <p:regular r:id="rId21"/>
    </p:embeddedFont>
    <p:embeddedFont>
      <p:font typeface="Inter Heavy" charset="1" panose="0200050300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52" t="0" r="0" b="-9304"/>
            </a:stretch>
          </a:blipFill>
        </p:spPr>
      </p:sp>
      <p:sp>
        <p:nvSpPr>
          <p:cNvPr name="TextBox 3" id="3"/>
          <p:cNvSpPr txBox="true"/>
          <p:nvPr/>
        </p:nvSpPr>
        <p:spPr>
          <a:xfrm rot="0">
            <a:off x="2999593" y="1192240"/>
            <a:ext cx="12288814" cy="1309878"/>
          </a:xfrm>
          <a:prstGeom prst="rect">
            <a:avLst/>
          </a:prstGeom>
        </p:spPr>
        <p:txBody>
          <a:bodyPr anchor="t" rtlCol="false" tIns="0" lIns="0" bIns="0" rIns="0">
            <a:spAutoFit/>
          </a:bodyPr>
          <a:lstStyle/>
          <a:p>
            <a:pPr algn="ctr">
              <a:lnSpc>
                <a:spcPts val="10416"/>
              </a:lnSpc>
            </a:pPr>
            <a:r>
              <a:rPr lang="en-US" sz="8400">
                <a:solidFill>
                  <a:srgbClr val="FFFFFF"/>
                </a:solidFill>
                <a:latin typeface="Russo One Bold"/>
              </a:rPr>
              <a:t>METASPLOIT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374303" y="3383516"/>
            <a:ext cx="5632139" cy="6129358"/>
          </a:xfrm>
          <a:custGeom>
            <a:avLst/>
            <a:gdLst/>
            <a:ahLst/>
            <a:cxnLst/>
            <a:rect r="r" b="b" t="t" l="l"/>
            <a:pathLst>
              <a:path h="6129358" w="5632139">
                <a:moveTo>
                  <a:pt x="0" y="0"/>
                </a:moveTo>
                <a:lnTo>
                  <a:pt x="5632138" y="0"/>
                </a:lnTo>
                <a:lnTo>
                  <a:pt x="5632138" y="6129358"/>
                </a:lnTo>
                <a:lnTo>
                  <a:pt x="0" y="6129358"/>
                </a:lnTo>
                <a:lnTo>
                  <a:pt x="0" y="0"/>
                </a:lnTo>
                <a:close/>
              </a:path>
            </a:pathLst>
          </a:custGeom>
          <a:blipFill>
            <a:blip r:embed="rId3"/>
            <a:stretch>
              <a:fillRect l="0" t="0" r="0" b="0"/>
            </a:stretch>
          </a:blipFill>
        </p:spPr>
      </p:sp>
      <p:sp>
        <p:nvSpPr>
          <p:cNvPr name="TextBox 7" id="7"/>
          <p:cNvSpPr txBox="true"/>
          <p:nvPr/>
        </p:nvSpPr>
        <p:spPr>
          <a:xfrm rot="0">
            <a:off x="501804" y="660911"/>
            <a:ext cx="7377136" cy="2258949"/>
          </a:xfrm>
          <a:prstGeom prst="rect">
            <a:avLst/>
          </a:prstGeom>
        </p:spPr>
        <p:txBody>
          <a:bodyPr anchor="t" rtlCol="false" tIns="0" lIns="0" bIns="0" rIns="0">
            <a:spAutoFit/>
          </a:bodyPr>
          <a:lstStyle/>
          <a:p>
            <a:pPr algn="ctr">
              <a:lnSpc>
                <a:spcPts val="8928"/>
              </a:lnSpc>
            </a:pPr>
            <a:r>
              <a:rPr lang="en-US" sz="7200">
                <a:solidFill>
                  <a:srgbClr val="FFFFFF"/>
                </a:solidFill>
                <a:latin typeface="Russo One Bold"/>
              </a:rPr>
              <a:t>COSA È METASPLOIT</a:t>
            </a:r>
          </a:p>
        </p:txBody>
      </p:sp>
      <p:sp>
        <p:nvSpPr>
          <p:cNvPr name="TextBox 8" id="8"/>
          <p:cNvSpPr txBox="true"/>
          <p:nvPr/>
        </p:nvSpPr>
        <p:spPr>
          <a:xfrm rot="0">
            <a:off x="8581468" y="3964127"/>
            <a:ext cx="8853464" cy="3340608"/>
          </a:xfrm>
          <a:prstGeom prst="rect">
            <a:avLst/>
          </a:prstGeom>
        </p:spPr>
        <p:txBody>
          <a:bodyPr anchor="t" rtlCol="false" tIns="0" lIns="0" bIns="0" rIns="0">
            <a:spAutoFit/>
          </a:bodyPr>
          <a:lstStyle/>
          <a:p>
            <a:pPr>
              <a:lnSpc>
                <a:spcPts val="2976"/>
              </a:lnSpc>
              <a:spcBef>
                <a:spcPct val="0"/>
              </a:spcBef>
            </a:pPr>
            <a:r>
              <a:rPr lang="en-US" sz="2400">
                <a:solidFill>
                  <a:srgbClr val="FFFFFF"/>
                </a:solidFill>
                <a:latin typeface="Russo One"/>
              </a:rPr>
              <a:t>Metasploit è un framework usato per il penetration testing e lo sviluppo di exploit. Fornisce una vasta quantità di exploit (circa 2000). Infine automatizza l’uso degli exploit. Ogni exploit necessita di un payload per poter creare una shell (connessione tra due dispositivi, dove uno è attaccante e uno è vittima). Il payload è una porzione di dati o codice malevolo eseguito da un software o un exploit e trasmesso in un protocollo di comunicazione.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21101" y="3265763"/>
            <a:ext cx="7192334" cy="6143079"/>
          </a:xfrm>
          <a:custGeom>
            <a:avLst/>
            <a:gdLst/>
            <a:ahLst/>
            <a:cxnLst/>
            <a:rect r="r" b="b" t="t" l="l"/>
            <a:pathLst>
              <a:path h="6143079" w="7192334">
                <a:moveTo>
                  <a:pt x="0" y="0"/>
                </a:moveTo>
                <a:lnTo>
                  <a:pt x="7192334" y="0"/>
                </a:lnTo>
                <a:lnTo>
                  <a:pt x="7192334" y="6143079"/>
                </a:lnTo>
                <a:lnTo>
                  <a:pt x="0" y="6143079"/>
                </a:lnTo>
                <a:lnTo>
                  <a:pt x="0" y="0"/>
                </a:lnTo>
                <a:close/>
              </a:path>
            </a:pathLst>
          </a:custGeom>
          <a:blipFill>
            <a:blip r:embed="rId3"/>
            <a:stretch>
              <a:fillRect l="0" t="0" r="0" b="0"/>
            </a:stretch>
          </a:blipFill>
        </p:spPr>
      </p:sp>
      <p:sp>
        <p:nvSpPr>
          <p:cNvPr name="TextBox 7" id="7"/>
          <p:cNvSpPr txBox="true"/>
          <p:nvPr/>
        </p:nvSpPr>
        <p:spPr>
          <a:xfrm rot="0">
            <a:off x="1028700" y="612799"/>
            <a:ext cx="7377136" cy="2258949"/>
          </a:xfrm>
          <a:prstGeom prst="rect">
            <a:avLst/>
          </a:prstGeom>
        </p:spPr>
        <p:txBody>
          <a:bodyPr anchor="t" rtlCol="false" tIns="0" lIns="0" bIns="0" rIns="0">
            <a:spAutoFit/>
          </a:bodyPr>
          <a:lstStyle/>
          <a:p>
            <a:pPr algn="ctr">
              <a:lnSpc>
                <a:spcPts val="8928"/>
              </a:lnSpc>
            </a:pPr>
            <a:r>
              <a:rPr lang="en-US" sz="7200">
                <a:solidFill>
                  <a:srgbClr val="FFFFFF"/>
                </a:solidFill>
                <a:latin typeface="Russo One Bold"/>
              </a:rPr>
              <a:t>COS’È UNA SHELL?</a:t>
            </a:r>
          </a:p>
        </p:txBody>
      </p:sp>
      <p:sp>
        <p:nvSpPr>
          <p:cNvPr name="TextBox 8" id="8"/>
          <p:cNvSpPr txBox="true"/>
          <p:nvPr/>
        </p:nvSpPr>
        <p:spPr>
          <a:xfrm rot="0">
            <a:off x="8857461" y="4911699"/>
            <a:ext cx="8853464" cy="1854708"/>
          </a:xfrm>
          <a:prstGeom prst="rect">
            <a:avLst/>
          </a:prstGeom>
        </p:spPr>
        <p:txBody>
          <a:bodyPr anchor="t" rtlCol="false" tIns="0" lIns="0" bIns="0" rIns="0">
            <a:spAutoFit/>
          </a:bodyPr>
          <a:lstStyle/>
          <a:p>
            <a:pPr>
              <a:lnSpc>
                <a:spcPts val="2976"/>
              </a:lnSpc>
              <a:spcBef>
                <a:spcPct val="0"/>
              </a:spcBef>
            </a:pPr>
            <a:r>
              <a:rPr lang="en-US" sz="2400">
                <a:solidFill>
                  <a:srgbClr val="FFFFFF"/>
                </a:solidFill>
                <a:latin typeface="Russo One"/>
              </a:rPr>
              <a:t>Una shell è una connessione instaurata, tramite l’uso di un payload, tra un host attaccante e uno vittima. Questa connessione è creabile in due differenti direzioni. Nel caso sia l’attaccante ad avviarla è definita bind mentre se è la vittima verrà definita come reverse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595625" y="3639428"/>
            <a:ext cx="6477622" cy="5945045"/>
          </a:xfrm>
          <a:custGeom>
            <a:avLst/>
            <a:gdLst/>
            <a:ahLst/>
            <a:cxnLst/>
            <a:rect r="r" b="b" t="t" l="l"/>
            <a:pathLst>
              <a:path h="5945045" w="6477622">
                <a:moveTo>
                  <a:pt x="0" y="0"/>
                </a:moveTo>
                <a:lnTo>
                  <a:pt x="6477623" y="0"/>
                </a:lnTo>
                <a:lnTo>
                  <a:pt x="6477623" y="5945046"/>
                </a:lnTo>
                <a:lnTo>
                  <a:pt x="0" y="5945046"/>
                </a:lnTo>
                <a:lnTo>
                  <a:pt x="0" y="0"/>
                </a:lnTo>
                <a:close/>
              </a:path>
            </a:pathLst>
          </a:custGeom>
          <a:blipFill>
            <a:blip r:embed="rId3"/>
            <a:stretch>
              <a:fillRect l="0" t="0" r="0" b="0"/>
            </a:stretch>
          </a:blipFill>
        </p:spPr>
      </p:sp>
      <p:sp>
        <p:nvSpPr>
          <p:cNvPr name="TextBox 7" id="7"/>
          <p:cNvSpPr txBox="true"/>
          <p:nvPr/>
        </p:nvSpPr>
        <p:spPr>
          <a:xfrm rot="0">
            <a:off x="4992958" y="736182"/>
            <a:ext cx="12595917" cy="2258949"/>
          </a:xfrm>
          <a:prstGeom prst="rect">
            <a:avLst/>
          </a:prstGeom>
        </p:spPr>
        <p:txBody>
          <a:bodyPr anchor="t" rtlCol="false" tIns="0" lIns="0" bIns="0" rIns="0">
            <a:spAutoFit/>
          </a:bodyPr>
          <a:lstStyle/>
          <a:p>
            <a:pPr algn="ctr">
              <a:lnSpc>
                <a:spcPts val="8928"/>
              </a:lnSpc>
            </a:pPr>
            <a:r>
              <a:rPr lang="en-US" sz="7200">
                <a:solidFill>
                  <a:srgbClr val="FFFFFF"/>
                </a:solidFill>
                <a:latin typeface="Russo One Bold"/>
              </a:rPr>
              <a:t>SIMULAZIONE ATTACCO CON METASPLOIT</a:t>
            </a:r>
          </a:p>
        </p:txBody>
      </p:sp>
      <p:sp>
        <p:nvSpPr>
          <p:cNvPr name="TextBox 8" id="8"/>
          <p:cNvSpPr txBox="true"/>
          <p:nvPr/>
        </p:nvSpPr>
        <p:spPr>
          <a:xfrm rot="0">
            <a:off x="1028700" y="5443551"/>
            <a:ext cx="7538223" cy="1949450"/>
          </a:xfrm>
          <a:prstGeom prst="rect">
            <a:avLst/>
          </a:prstGeom>
        </p:spPr>
        <p:txBody>
          <a:bodyPr anchor="t" rtlCol="false" tIns="0" lIns="0" bIns="0" rIns="0">
            <a:spAutoFit/>
          </a:bodyPr>
          <a:lstStyle/>
          <a:p>
            <a:pPr>
              <a:lnSpc>
                <a:spcPts val="3099"/>
              </a:lnSpc>
              <a:spcBef>
                <a:spcPct val="0"/>
              </a:spcBef>
            </a:pPr>
            <a:r>
              <a:rPr lang="en-US" sz="2499">
                <a:solidFill>
                  <a:srgbClr val="FFFFFF"/>
                </a:solidFill>
                <a:latin typeface="Russo One Bold"/>
              </a:rPr>
              <a:t>Si avvia Metasploit tramite il comando “msfconsole” e successivamente si ricerca l’exploit desiderato tramite “search vsftpd”. Infine tramite “use” inseriamo l’exploit come in immagine.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147612" y="3313255"/>
            <a:ext cx="6477622" cy="5945045"/>
          </a:xfrm>
          <a:custGeom>
            <a:avLst/>
            <a:gdLst/>
            <a:ahLst/>
            <a:cxnLst/>
            <a:rect r="r" b="b" t="t" l="l"/>
            <a:pathLst>
              <a:path h="5945045" w="6477622">
                <a:moveTo>
                  <a:pt x="0" y="0"/>
                </a:moveTo>
                <a:lnTo>
                  <a:pt x="6477622" y="0"/>
                </a:lnTo>
                <a:lnTo>
                  <a:pt x="6477622" y="5945045"/>
                </a:lnTo>
                <a:lnTo>
                  <a:pt x="0" y="5945045"/>
                </a:lnTo>
                <a:lnTo>
                  <a:pt x="0" y="0"/>
                </a:lnTo>
                <a:close/>
              </a:path>
            </a:pathLst>
          </a:custGeom>
          <a:blipFill>
            <a:blip r:embed="rId3"/>
            <a:stretch>
              <a:fillRect l="0" t="0" r="0" b="0"/>
            </a:stretch>
          </a:blipFill>
        </p:spPr>
      </p:sp>
      <p:sp>
        <p:nvSpPr>
          <p:cNvPr name="TextBox 7" id="7"/>
          <p:cNvSpPr txBox="true"/>
          <p:nvPr/>
        </p:nvSpPr>
        <p:spPr>
          <a:xfrm rot="0">
            <a:off x="4992958" y="736182"/>
            <a:ext cx="12595917" cy="1125474"/>
          </a:xfrm>
          <a:prstGeom prst="rect">
            <a:avLst/>
          </a:prstGeom>
        </p:spPr>
        <p:txBody>
          <a:bodyPr anchor="t" rtlCol="false" tIns="0" lIns="0" bIns="0" rIns="0">
            <a:spAutoFit/>
          </a:bodyPr>
          <a:lstStyle/>
          <a:p>
            <a:pPr algn="ctr">
              <a:lnSpc>
                <a:spcPts val="8928"/>
              </a:lnSpc>
            </a:pPr>
            <a:r>
              <a:rPr lang="en-US" sz="7200">
                <a:solidFill>
                  <a:srgbClr val="FFFFFF"/>
                </a:solidFill>
                <a:latin typeface="Russo One Bold"/>
              </a:rPr>
              <a:t>EXPLOIT E SETTING</a:t>
            </a:r>
          </a:p>
        </p:txBody>
      </p:sp>
      <p:sp>
        <p:nvSpPr>
          <p:cNvPr name="TextBox 8" id="8"/>
          <p:cNvSpPr txBox="true"/>
          <p:nvPr/>
        </p:nvSpPr>
        <p:spPr>
          <a:xfrm rot="0">
            <a:off x="1223847" y="5133975"/>
            <a:ext cx="7538223" cy="1949450"/>
          </a:xfrm>
          <a:prstGeom prst="rect">
            <a:avLst/>
          </a:prstGeom>
        </p:spPr>
        <p:txBody>
          <a:bodyPr anchor="t" rtlCol="false" tIns="0" lIns="0" bIns="0" rIns="0">
            <a:spAutoFit/>
          </a:bodyPr>
          <a:lstStyle/>
          <a:p>
            <a:pPr>
              <a:lnSpc>
                <a:spcPts val="3099"/>
              </a:lnSpc>
              <a:spcBef>
                <a:spcPct val="0"/>
              </a:spcBef>
            </a:pPr>
            <a:r>
              <a:rPr lang="en-US" sz="2499">
                <a:solidFill>
                  <a:srgbClr val="FFFFFF"/>
                </a:solidFill>
                <a:latin typeface="Russo One Bold"/>
              </a:rPr>
              <a:t>A questo punto impostiamo l’ip e la porta (nel nostro caso sarà la porta 21 per il servizio ftp) da attaccare (tramite set RHOSTS e set RPORT della macchina vittima ed eseguiamo l’attacco automatico tramite il comando “exploit”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712252" y="5143500"/>
            <a:ext cx="13315121" cy="4600449"/>
          </a:xfrm>
          <a:custGeom>
            <a:avLst/>
            <a:gdLst/>
            <a:ahLst/>
            <a:cxnLst/>
            <a:rect r="r" b="b" t="t" l="l"/>
            <a:pathLst>
              <a:path h="4600449" w="13315121">
                <a:moveTo>
                  <a:pt x="0" y="0"/>
                </a:moveTo>
                <a:lnTo>
                  <a:pt x="13315121" y="0"/>
                </a:lnTo>
                <a:lnTo>
                  <a:pt x="13315121" y="4600449"/>
                </a:lnTo>
                <a:lnTo>
                  <a:pt x="0" y="4600449"/>
                </a:lnTo>
                <a:lnTo>
                  <a:pt x="0" y="0"/>
                </a:lnTo>
                <a:close/>
              </a:path>
            </a:pathLst>
          </a:custGeom>
          <a:blipFill>
            <a:blip r:embed="rId3"/>
            <a:stretch>
              <a:fillRect l="0" t="0" r="0" b="0"/>
            </a:stretch>
          </a:blipFill>
        </p:spPr>
      </p:sp>
      <p:sp>
        <p:nvSpPr>
          <p:cNvPr name="TextBox 7" id="7"/>
          <p:cNvSpPr txBox="true"/>
          <p:nvPr/>
        </p:nvSpPr>
        <p:spPr>
          <a:xfrm rot="0">
            <a:off x="8082338" y="660911"/>
            <a:ext cx="9958162" cy="1791879"/>
          </a:xfrm>
          <a:prstGeom prst="rect">
            <a:avLst/>
          </a:prstGeom>
        </p:spPr>
        <p:txBody>
          <a:bodyPr anchor="t" rtlCol="false" tIns="0" lIns="0" bIns="0" rIns="0">
            <a:spAutoFit/>
          </a:bodyPr>
          <a:lstStyle/>
          <a:p>
            <a:pPr algn="ctr">
              <a:lnSpc>
                <a:spcPts val="7058"/>
              </a:lnSpc>
            </a:pPr>
            <a:r>
              <a:rPr lang="en-US" sz="5692">
                <a:solidFill>
                  <a:srgbClr val="FFFFFF"/>
                </a:solidFill>
                <a:latin typeface="Russo One Bold"/>
              </a:rPr>
              <a:t>VERIFICA CORRETTO FUNZIONAMENTO</a:t>
            </a:r>
          </a:p>
        </p:txBody>
      </p:sp>
      <p:sp>
        <p:nvSpPr>
          <p:cNvPr name="TextBox 8" id="8"/>
          <p:cNvSpPr txBox="true"/>
          <p:nvPr/>
        </p:nvSpPr>
        <p:spPr>
          <a:xfrm rot="0">
            <a:off x="1028700" y="2734882"/>
            <a:ext cx="7538223" cy="1949450"/>
          </a:xfrm>
          <a:prstGeom prst="rect">
            <a:avLst/>
          </a:prstGeom>
        </p:spPr>
        <p:txBody>
          <a:bodyPr anchor="t" rtlCol="false" tIns="0" lIns="0" bIns="0" rIns="0">
            <a:spAutoFit/>
          </a:bodyPr>
          <a:lstStyle/>
          <a:p>
            <a:pPr>
              <a:lnSpc>
                <a:spcPts val="3099"/>
              </a:lnSpc>
              <a:spcBef>
                <a:spcPct val="0"/>
              </a:spcBef>
            </a:pPr>
            <a:r>
              <a:rPr lang="en-US" sz="2499">
                <a:solidFill>
                  <a:srgbClr val="FFFFFF"/>
                </a:solidFill>
                <a:latin typeface="Russo One Bold"/>
              </a:rPr>
              <a:t>Per controllare di essere dentro la macchina vittima basterà lanciare un ifconfig e controllare i dati sulla rete, se corrispondono allora l’attacco sarà andato a buon fine e potremo usare da remoto la macchina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5143500"/>
            <a:ext cx="8140390" cy="4559037"/>
          </a:xfrm>
          <a:custGeom>
            <a:avLst/>
            <a:gdLst/>
            <a:ahLst/>
            <a:cxnLst/>
            <a:rect r="r" b="b" t="t" l="l"/>
            <a:pathLst>
              <a:path h="4559037" w="8140390">
                <a:moveTo>
                  <a:pt x="0" y="0"/>
                </a:moveTo>
                <a:lnTo>
                  <a:pt x="8140390" y="0"/>
                </a:lnTo>
                <a:lnTo>
                  <a:pt x="8140390" y="4559037"/>
                </a:lnTo>
                <a:lnTo>
                  <a:pt x="0" y="4559037"/>
                </a:lnTo>
                <a:lnTo>
                  <a:pt x="0" y="0"/>
                </a:lnTo>
                <a:close/>
              </a:path>
            </a:pathLst>
          </a:custGeom>
          <a:blipFill>
            <a:blip r:embed="rId3"/>
            <a:stretch>
              <a:fillRect l="0" t="0" r="0" b="0"/>
            </a:stretch>
          </a:blipFill>
        </p:spPr>
      </p:sp>
      <p:sp>
        <p:nvSpPr>
          <p:cNvPr name="Freeform 7" id="7"/>
          <p:cNvSpPr/>
          <p:nvPr/>
        </p:nvSpPr>
        <p:spPr>
          <a:xfrm flipH="false" flipV="false" rot="0">
            <a:off x="10787540" y="5143500"/>
            <a:ext cx="6126441" cy="4559037"/>
          </a:xfrm>
          <a:custGeom>
            <a:avLst/>
            <a:gdLst/>
            <a:ahLst/>
            <a:cxnLst/>
            <a:rect r="r" b="b" t="t" l="l"/>
            <a:pathLst>
              <a:path h="4559037" w="6126441">
                <a:moveTo>
                  <a:pt x="0" y="0"/>
                </a:moveTo>
                <a:lnTo>
                  <a:pt x="6126441" y="0"/>
                </a:lnTo>
                <a:lnTo>
                  <a:pt x="6126441" y="4559037"/>
                </a:lnTo>
                <a:lnTo>
                  <a:pt x="0" y="4559037"/>
                </a:lnTo>
                <a:lnTo>
                  <a:pt x="0" y="0"/>
                </a:lnTo>
                <a:close/>
              </a:path>
            </a:pathLst>
          </a:custGeom>
          <a:blipFill>
            <a:blip r:embed="rId4"/>
            <a:stretch>
              <a:fillRect l="0" t="0" r="0" b="0"/>
            </a:stretch>
          </a:blipFill>
        </p:spPr>
      </p:sp>
      <p:sp>
        <p:nvSpPr>
          <p:cNvPr name="TextBox 8" id="8"/>
          <p:cNvSpPr txBox="true"/>
          <p:nvPr/>
        </p:nvSpPr>
        <p:spPr>
          <a:xfrm rot="0">
            <a:off x="8943278" y="349470"/>
            <a:ext cx="8896500" cy="2394938"/>
          </a:xfrm>
          <a:prstGeom prst="rect">
            <a:avLst/>
          </a:prstGeom>
        </p:spPr>
        <p:txBody>
          <a:bodyPr anchor="t" rtlCol="false" tIns="0" lIns="0" bIns="0" rIns="0">
            <a:spAutoFit/>
          </a:bodyPr>
          <a:lstStyle/>
          <a:p>
            <a:pPr algn="ctr">
              <a:lnSpc>
                <a:spcPts val="6305"/>
              </a:lnSpc>
            </a:pPr>
            <a:r>
              <a:rPr lang="en-US" sz="5085">
                <a:solidFill>
                  <a:srgbClr val="FFFFFF"/>
                </a:solidFill>
                <a:latin typeface="Russo One Bold"/>
              </a:rPr>
              <a:t>CREAZIONE CARTELLA DENTRO LA DIRECTORY ROOT</a:t>
            </a:r>
          </a:p>
        </p:txBody>
      </p:sp>
      <p:sp>
        <p:nvSpPr>
          <p:cNvPr name="TextBox 9" id="9"/>
          <p:cNvSpPr txBox="true"/>
          <p:nvPr/>
        </p:nvSpPr>
        <p:spPr>
          <a:xfrm rot="0">
            <a:off x="827978" y="2358528"/>
            <a:ext cx="7538223" cy="2339975"/>
          </a:xfrm>
          <a:prstGeom prst="rect">
            <a:avLst/>
          </a:prstGeom>
        </p:spPr>
        <p:txBody>
          <a:bodyPr anchor="t" rtlCol="false" tIns="0" lIns="0" bIns="0" rIns="0">
            <a:spAutoFit/>
          </a:bodyPr>
          <a:lstStyle/>
          <a:p>
            <a:pPr>
              <a:lnSpc>
                <a:spcPts val="3099"/>
              </a:lnSpc>
              <a:spcBef>
                <a:spcPct val="0"/>
              </a:spcBef>
            </a:pPr>
            <a:r>
              <a:rPr lang="en-US" sz="2499">
                <a:solidFill>
                  <a:srgbClr val="FFFFFF"/>
                </a:solidFill>
                <a:latin typeface="Russo One Bold"/>
              </a:rPr>
              <a:t>Basta ora spostarsi della directory root (/) e creare tramite mkdir la directory test_metasploit dentro la directory di root. Successivamente controlleremo tramite ls (anche sulla macchina vittima) la corretta esecuzione come riportato nelle immagini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33333"/>
            </a:stretch>
          </a:blipFill>
        </p:spPr>
      </p:sp>
      <p:sp>
        <p:nvSpPr>
          <p:cNvPr name="TextBox 3" id="3"/>
          <p:cNvSpPr txBox="true"/>
          <p:nvPr/>
        </p:nvSpPr>
        <p:spPr>
          <a:xfrm rot="0">
            <a:off x="4022779" y="3998976"/>
            <a:ext cx="10242442" cy="2241423"/>
          </a:xfrm>
          <a:prstGeom prst="rect">
            <a:avLst/>
          </a:prstGeom>
        </p:spPr>
        <p:txBody>
          <a:bodyPr anchor="t" rtlCol="false" tIns="0" lIns="0" bIns="0" rIns="0">
            <a:spAutoFit/>
          </a:bodyPr>
          <a:lstStyle/>
          <a:p>
            <a:pPr algn="ctr">
              <a:lnSpc>
                <a:spcPts val="17856"/>
              </a:lnSpc>
            </a:pPr>
            <a:r>
              <a:rPr lang="en-US" sz="14400">
                <a:solidFill>
                  <a:srgbClr val="FFFFFF"/>
                </a:solidFill>
                <a:latin typeface="Russo One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DAF6mnSiNko</dc:identifier>
  <dcterms:modified xsi:type="dcterms:W3CDTF">2011-08-01T06:04:30Z</dcterms:modified>
  <cp:revision>1</cp:revision>
  <dc:title>"The Ultimate Idea of Comunication"</dc:title>
</cp:coreProperties>
</file>